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86" r:id="rId3"/>
    <p:sldId id="257" r:id="rId4"/>
    <p:sldId id="258" r:id="rId5"/>
    <p:sldId id="259" r:id="rId6"/>
    <p:sldId id="261" r:id="rId7"/>
    <p:sldId id="262" r:id="rId8"/>
    <p:sldId id="285" r:id="rId9"/>
    <p:sldId id="263" r:id="rId10"/>
    <p:sldId id="264" r:id="rId11"/>
    <p:sldId id="287" r:id="rId12"/>
    <p:sldId id="288" r:id="rId13"/>
    <p:sldId id="265" r:id="rId14"/>
    <p:sldId id="289" r:id="rId15"/>
    <p:sldId id="290" r:id="rId16"/>
    <p:sldId id="282" r:id="rId17"/>
    <p:sldId id="266" r:id="rId18"/>
    <p:sldId id="291" r:id="rId19"/>
    <p:sldId id="283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09" d="100"/>
          <a:sy n="109" d="100"/>
        </p:scale>
        <p:origin x="8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C716B-4904-4EEC-B574-2C3DDE491FD5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5DCEB7-325D-48FD-AD69-077AA964D16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Адаптированная основная образовательная программа дошкольного образования  детей с ЗПР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CFC12B9-038E-459F-8B6A-55A483C197BE}" type="parTrans" cxnId="{1EF9F7C4-DEB5-414F-B6D8-0BE929971877}">
      <dgm:prSet/>
      <dgm:spPr/>
      <dgm:t>
        <a:bodyPr/>
        <a:lstStyle/>
        <a:p>
          <a:endParaRPr lang="ru-RU"/>
        </a:p>
      </dgm:t>
    </dgm:pt>
    <dgm:pt modelId="{F7E1C5DD-B1EE-466C-BD57-98A7D4BBD6C8}" type="sibTrans" cxnId="{1EF9F7C4-DEB5-414F-B6D8-0BE929971877}">
      <dgm:prSet/>
      <dgm:spPr/>
      <dgm:t>
        <a:bodyPr/>
        <a:lstStyle/>
        <a:p>
          <a:endParaRPr lang="ru-RU"/>
        </a:p>
      </dgm:t>
    </dgm:pt>
    <dgm:pt modelId="{76F9B03C-1C3F-4732-A442-804535ED658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Алтай – сказочный край»</a:t>
          </a:r>
        </a:p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(экологическое воспитание)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8BBD1FE-CE46-48EB-AAAE-345A1AE09DD9}" type="parTrans" cxnId="{74A497F0-0492-4368-97C6-D8B97AA2BD86}">
      <dgm:prSet/>
      <dgm:spPr/>
      <dgm:t>
        <a:bodyPr/>
        <a:lstStyle/>
        <a:p>
          <a:endParaRPr lang="ru-RU"/>
        </a:p>
      </dgm:t>
    </dgm:pt>
    <dgm:pt modelId="{AAC95206-7575-467F-AFCF-14F7A94E96C1}" type="sibTrans" cxnId="{74A497F0-0492-4368-97C6-D8B97AA2BD86}">
      <dgm:prSet/>
      <dgm:spPr/>
      <dgm:t>
        <a:bodyPr/>
        <a:lstStyle/>
        <a:p>
          <a:endParaRPr lang="ru-RU"/>
        </a:p>
      </dgm:t>
    </dgm:pt>
    <dgm:pt modelId="{EEC34284-14F7-49FD-BF1E-1609D314E77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«Дом, в котором я живу»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(духовно - нравственное и гражданско-патриотическое воспитание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329A6AA-651B-4D3D-9C26-9D5BBCBD51F7}" type="parTrans" cxnId="{265BD1D1-2D3F-431B-9B30-F81693FDE8F2}">
      <dgm:prSet/>
      <dgm:spPr/>
      <dgm:t>
        <a:bodyPr/>
        <a:lstStyle/>
        <a:p>
          <a:endParaRPr lang="ru-RU"/>
        </a:p>
      </dgm:t>
    </dgm:pt>
    <dgm:pt modelId="{5A785326-2C4D-4E03-8928-74106FC9F0A2}" type="sibTrans" cxnId="{265BD1D1-2D3F-431B-9B30-F81693FDE8F2}">
      <dgm:prSet/>
      <dgm:spPr/>
      <dgm:t>
        <a:bodyPr/>
        <a:lstStyle/>
        <a:p>
          <a:endParaRPr lang="ru-RU"/>
        </a:p>
      </dgm:t>
    </dgm:pt>
    <dgm:pt modelId="{8CCC0A98-6208-4600-8B05-63D7D101B62E}" type="pres">
      <dgm:prSet presAssocID="{C73C716B-4904-4EEC-B574-2C3DDE491F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7D837D-861B-46BA-9CFA-86C1937BBDCE}" type="pres">
      <dgm:prSet presAssocID="{B15DCEB7-325D-48FD-AD69-077AA964D160}" presName="node" presStyleLbl="node1" presStyleIdx="0" presStyleCnt="3" custScaleX="370864" custScaleY="119616" custRadScaleRad="93820" custRadScaleInc="-2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816FB-AF64-4DC8-A54A-C833B360E716}" type="pres">
      <dgm:prSet presAssocID="{F7E1C5DD-B1EE-466C-BD57-98A7D4BBD6C8}" presName="sibTrans" presStyleLbl="sibTrans2D1" presStyleIdx="0" presStyleCnt="3" custAng="21225841" custScaleX="429821" custScaleY="126700" custLinFactX="806062" custLinFactNeighborX="900000" custLinFactNeighborY="-23213"/>
      <dgm:spPr/>
      <dgm:t>
        <a:bodyPr/>
        <a:lstStyle/>
        <a:p>
          <a:endParaRPr lang="ru-RU"/>
        </a:p>
      </dgm:t>
    </dgm:pt>
    <dgm:pt modelId="{671C6862-BD58-4BF4-8DE1-3B7636093F68}" type="pres">
      <dgm:prSet presAssocID="{F7E1C5DD-B1EE-466C-BD57-98A7D4BBD6C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4DBB4D4A-7A53-4DDA-848F-D5CBBB173BEA}" type="pres">
      <dgm:prSet presAssocID="{76F9B03C-1C3F-4732-A442-804535ED658B}" presName="node" presStyleLbl="node1" presStyleIdx="1" presStyleCnt="3" custScaleX="139227" custScaleY="235366" custRadScaleRad="26451" custRadScaleInc="157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91C0B-466A-4B13-95EF-A2761C7D5EEE}" type="pres">
      <dgm:prSet presAssocID="{AAC95206-7575-467F-AFCF-14F7A94E96C1}" presName="sibTrans" presStyleLbl="sibTrans2D1" presStyleIdx="1" presStyleCnt="3" custAng="5399974" custFlipVert="1" custScaleX="491390" custScaleY="102985" custLinFactX="400144" custLinFactY="-200000" custLinFactNeighborX="500000" custLinFactNeighborY="-205606"/>
      <dgm:spPr/>
      <dgm:t>
        <a:bodyPr/>
        <a:lstStyle/>
        <a:p>
          <a:endParaRPr lang="ru-RU"/>
        </a:p>
      </dgm:t>
    </dgm:pt>
    <dgm:pt modelId="{EC8FE257-9F71-4498-8A0D-8F493DBB374D}" type="pres">
      <dgm:prSet presAssocID="{AAC95206-7575-467F-AFCF-14F7A94E96C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B9D5C38-30E7-4404-B478-4C49F9D530CA}" type="pres">
      <dgm:prSet presAssocID="{EEC34284-14F7-49FD-BF1E-1609D314E775}" presName="node" presStyleLbl="node1" presStyleIdx="2" presStyleCnt="3" custScaleX="124677" custScaleY="235958" custRadScaleRad="166207" custRadScaleInc="37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FF01F-4671-4855-B787-6A3B60D8630B}" type="pres">
      <dgm:prSet presAssocID="{5A785326-2C4D-4E03-8928-74106FC9F0A2}" presName="sibTrans" presStyleLbl="sibTrans2D1" presStyleIdx="2" presStyleCnt="3" custAng="18373782" custScaleX="462601" custScaleY="98697" custLinFactX="-400000" custLinFactNeighborX="-476236" custLinFactNeighborY="-94521"/>
      <dgm:spPr/>
      <dgm:t>
        <a:bodyPr/>
        <a:lstStyle/>
        <a:p>
          <a:endParaRPr lang="ru-RU"/>
        </a:p>
      </dgm:t>
    </dgm:pt>
    <dgm:pt modelId="{7FF62CB6-C90D-4EB4-8F1A-6B3D1689C12E}" type="pres">
      <dgm:prSet presAssocID="{5A785326-2C4D-4E03-8928-74106FC9F0A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E96DC72-D1FF-4752-864C-D589779A2B67}" type="presOf" srcId="{AAC95206-7575-467F-AFCF-14F7A94E96C1}" destId="{94F91C0B-466A-4B13-95EF-A2761C7D5EEE}" srcOrd="0" destOrd="0" presId="urn:microsoft.com/office/officeart/2005/8/layout/cycle7"/>
    <dgm:cxn modelId="{ABBC43DD-1F21-4C59-8CE8-45D7C252E955}" type="presOf" srcId="{F7E1C5DD-B1EE-466C-BD57-98A7D4BBD6C8}" destId="{671C6862-BD58-4BF4-8DE1-3B7636093F68}" srcOrd="1" destOrd="0" presId="urn:microsoft.com/office/officeart/2005/8/layout/cycle7"/>
    <dgm:cxn modelId="{1D037338-BF84-45BF-AED4-2392CE33EE53}" type="presOf" srcId="{EEC34284-14F7-49FD-BF1E-1609D314E775}" destId="{3B9D5C38-30E7-4404-B478-4C49F9D530CA}" srcOrd="0" destOrd="0" presId="urn:microsoft.com/office/officeart/2005/8/layout/cycle7"/>
    <dgm:cxn modelId="{FFE2E7BC-58BA-4376-904F-DCC633076140}" type="presOf" srcId="{76F9B03C-1C3F-4732-A442-804535ED658B}" destId="{4DBB4D4A-7A53-4DDA-848F-D5CBBB173BEA}" srcOrd="0" destOrd="0" presId="urn:microsoft.com/office/officeart/2005/8/layout/cycle7"/>
    <dgm:cxn modelId="{B7BE85C6-42EC-450D-8CE4-414CC59E7CE2}" type="presOf" srcId="{AAC95206-7575-467F-AFCF-14F7A94E96C1}" destId="{EC8FE257-9F71-4498-8A0D-8F493DBB374D}" srcOrd="1" destOrd="0" presId="urn:microsoft.com/office/officeart/2005/8/layout/cycle7"/>
    <dgm:cxn modelId="{B59F60F0-5BFE-4B96-960D-C4F8B6552332}" type="presOf" srcId="{B15DCEB7-325D-48FD-AD69-077AA964D160}" destId="{FC7D837D-861B-46BA-9CFA-86C1937BBDCE}" srcOrd="0" destOrd="0" presId="urn:microsoft.com/office/officeart/2005/8/layout/cycle7"/>
    <dgm:cxn modelId="{1EF9F7C4-DEB5-414F-B6D8-0BE929971877}" srcId="{C73C716B-4904-4EEC-B574-2C3DDE491FD5}" destId="{B15DCEB7-325D-48FD-AD69-077AA964D160}" srcOrd="0" destOrd="0" parTransId="{3CFC12B9-038E-459F-8B6A-55A483C197BE}" sibTransId="{F7E1C5DD-B1EE-466C-BD57-98A7D4BBD6C8}"/>
    <dgm:cxn modelId="{0785A8E9-B7A8-490B-BB41-0D56BF282B13}" type="presOf" srcId="{5A785326-2C4D-4E03-8928-74106FC9F0A2}" destId="{7FF62CB6-C90D-4EB4-8F1A-6B3D1689C12E}" srcOrd="1" destOrd="0" presId="urn:microsoft.com/office/officeart/2005/8/layout/cycle7"/>
    <dgm:cxn modelId="{265BD1D1-2D3F-431B-9B30-F81693FDE8F2}" srcId="{C73C716B-4904-4EEC-B574-2C3DDE491FD5}" destId="{EEC34284-14F7-49FD-BF1E-1609D314E775}" srcOrd="2" destOrd="0" parTransId="{6329A6AA-651B-4D3D-9C26-9D5BBCBD51F7}" sibTransId="{5A785326-2C4D-4E03-8928-74106FC9F0A2}"/>
    <dgm:cxn modelId="{7C87FA20-32AF-410F-B8C3-039932D43CD4}" type="presOf" srcId="{5A785326-2C4D-4E03-8928-74106FC9F0A2}" destId="{161FF01F-4671-4855-B787-6A3B60D8630B}" srcOrd="0" destOrd="0" presId="urn:microsoft.com/office/officeart/2005/8/layout/cycle7"/>
    <dgm:cxn modelId="{34A377E1-C5AD-4DDF-8197-221D078718CE}" type="presOf" srcId="{C73C716B-4904-4EEC-B574-2C3DDE491FD5}" destId="{8CCC0A98-6208-4600-8B05-63D7D101B62E}" srcOrd="0" destOrd="0" presId="urn:microsoft.com/office/officeart/2005/8/layout/cycle7"/>
    <dgm:cxn modelId="{B67A9A33-CB2E-4B0C-80A8-920018D35F8F}" type="presOf" srcId="{F7E1C5DD-B1EE-466C-BD57-98A7D4BBD6C8}" destId="{C40816FB-AF64-4DC8-A54A-C833B360E716}" srcOrd="0" destOrd="0" presId="urn:microsoft.com/office/officeart/2005/8/layout/cycle7"/>
    <dgm:cxn modelId="{74A497F0-0492-4368-97C6-D8B97AA2BD86}" srcId="{C73C716B-4904-4EEC-B574-2C3DDE491FD5}" destId="{76F9B03C-1C3F-4732-A442-804535ED658B}" srcOrd="1" destOrd="0" parTransId="{38BBD1FE-CE46-48EB-AAAE-345A1AE09DD9}" sibTransId="{AAC95206-7575-467F-AFCF-14F7A94E96C1}"/>
    <dgm:cxn modelId="{C9F1D546-B9BC-454B-A34E-1B71F269693A}" type="presParOf" srcId="{8CCC0A98-6208-4600-8B05-63D7D101B62E}" destId="{FC7D837D-861B-46BA-9CFA-86C1937BBDCE}" srcOrd="0" destOrd="0" presId="urn:microsoft.com/office/officeart/2005/8/layout/cycle7"/>
    <dgm:cxn modelId="{AC4475AE-3276-436F-92FC-1B9C2D23AF2F}" type="presParOf" srcId="{8CCC0A98-6208-4600-8B05-63D7D101B62E}" destId="{C40816FB-AF64-4DC8-A54A-C833B360E716}" srcOrd="1" destOrd="0" presId="urn:microsoft.com/office/officeart/2005/8/layout/cycle7"/>
    <dgm:cxn modelId="{568391F9-B468-4705-9145-46B760908A68}" type="presParOf" srcId="{C40816FB-AF64-4DC8-A54A-C833B360E716}" destId="{671C6862-BD58-4BF4-8DE1-3B7636093F68}" srcOrd="0" destOrd="0" presId="urn:microsoft.com/office/officeart/2005/8/layout/cycle7"/>
    <dgm:cxn modelId="{432CB0DE-2CFB-4356-953C-42A0C21E94BC}" type="presParOf" srcId="{8CCC0A98-6208-4600-8B05-63D7D101B62E}" destId="{4DBB4D4A-7A53-4DDA-848F-D5CBBB173BEA}" srcOrd="2" destOrd="0" presId="urn:microsoft.com/office/officeart/2005/8/layout/cycle7"/>
    <dgm:cxn modelId="{599A86FF-E9D3-4E14-A550-98FC6116F4BA}" type="presParOf" srcId="{8CCC0A98-6208-4600-8B05-63D7D101B62E}" destId="{94F91C0B-466A-4B13-95EF-A2761C7D5EEE}" srcOrd="3" destOrd="0" presId="urn:microsoft.com/office/officeart/2005/8/layout/cycle7"/>
    <dgm:cxn modelId="{D54741C1-5E36-4B03-8313-F7C4DA59DAD6}" type="presParOf" srcId="{94F91C0B-466A-4B13-95EF-A2761C7D5EEE}" destId="{EC8FE257-9F71-4498-8A0D-8F493DBB374D}" srcOrd="0" destOrd="0" presId="urn:microsoft.com/office/officeart/2005/8/layout/cycle7"/>
    <dgm:cxn modelId="{F76B05DC-E2D5-4DBA-A927-AA68683FCAC7}" type="presParOf" srcId="{8CCC0A98-6208-4600-8B05-63D7D101B62E}" destId="{3B9D5C38-30E7-4404-B478-4C49F9D530CA}" srcOrd="4" destOrd="0" presId="urn:microsoft.com/office/officeart/2005/8/layout/cycle7"/>
    <dgm:cxn modelId="{C6660FB6-0748-4068-A8BD-A45E50F7994E}" type="presParOf" srcId="{8CCC0A98-6208-4600-8B05-63D7D101B62E}" destId="{161FF01F-4671-4855-B787-6A3B60D8630B}" srcOrd="5" destOrd="0" presId="urn:microsoft.com/office/officeart/2005/8/layout/cycle7"/>
    <dgm:cxn modelId="{187F933F-1F2E-408D-B6B6-A26E0CBEA475}" type="presParOf" srcId="{161FF01F-4671-4855-B787-6A3B60D8630B}" destId="{7FF62CB6-C90D-4EB4-8F1A-6B3D1689C12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8C1491-AE30-4D80-9A7C-76CC72D175F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2C1747-F183-4A8A-A160-579125B186A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Целевой раздел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ED2D5-B30A-456D-9C40-9C00433300DE}" type="parTrans" cxnId="{CB880A28-38BE-40E4-AD08-3A6BBEF80684}">
      <dgm:prSet/>
      <dgm:spPr/>
      <dgm:t>
        <a:bodyPr/>
        <a:lstStyle/>
        <a:p>
          <a:endParaRPr lang="ru-RU"/>
        </a:p>
      </dgm:t>
    </dgm:pt>
    <dgm:pt modelId="{246E6B0C-B6A9-4FC4-AEA2-B1C0B8594C8B}" type="sibTrans" cxnId="{CB880A28-38BE-40E4-AD08-3A6BBEF80684}">
      <dgm:prSet/>
      <dgm:spPr/>
      <dgm:t>
        <a:bodyPr/>
        <a:lstStyle/>
        <a:p>
          <a:endParaRPr lang="ru-RU"/>
        </a:p>
      </dgm:t>
    </dgm:pt>
    <dgm:pt modelId="{29EC7A27-0A8D-4B47-85B3-A4238E7D3F9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Содержательный раздел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A32A76-C70D-4AF8-8FD0-B8CC50C51A63}" type="parTrans" cxnId="{A240F3A2-E7C0-4D06-83E4-7403D6A21B76}">
      <dgm:prSet/>
      <dgm:spPr/>
      <dgm:t>
        <a:bodyPr/>
        <a:lstStyle/>
        <a:p>
          <a:endParaRPr lang="ru-RU"/>
        </a:p>
      </dgm:t>
    </dgm:pt>
    <dgm:pt modelId="{5C5D1155-080D-4265-98BE-F5EC803C713B}" type="sibTrans" cxnId="{A240F3A2-E7C0-4D06-83E4-7403D6A21B76}">
      <dgm:prSet/>
      <dgm:spPr/>
      <dgm:t>
        <a:bodyPr/>
        <a:lstStyle/>
        <a:p>
          <a:endParaRPr lang="ru-RU"/>
        </a:p>
      </dgm:t>
    </dgm:pt>
    <dgm:pt modelId="{5C32EB33-BEF9-46F2-BDC4-FE8464D2E00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83F0C-4E76-4939-8795-31A9B04985EA}" type="parTrans" cxnId="{2D89D075-1712-4412-9505-891A7B8480AC}">
      <dgm:prSet/>
      <dgm:spPr/>
      <dgm:t>
        <a:bodyPr/>
        <a:lstStyle/>
        <a:p>
          <a:endParaRPr lang="ru-RU"/>
        </a:p>
      </dgm:t>
    </dgm:pt>
    <dgm:pt modelId="{4104BFBB-61D7-4EA4-922F-DC10146B0995}" type="sibTrans" cxnId="{2D89D075-1712-4412-9505-891A7B8480AC}">
      <dgm:prSet/>
      <dgm:spPr/>
      <dgm:t>
        <a:bodyPr/>
        <a:lstStyle/>
        <a:p>
          <a:endParaRPr lang="ru-RU"/>
        </a:p>
      </dgm:t>
    </dgm:pt>
    <dgm:pt modelId="{520412B4-8461-4D00-B7DD-E2C0B11A0740}" type="pres">
      <dgm:prSet presAssocID="{FE8C1491-AE30-4D80-9A7C-76CC72D175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9EE5E8-68B8-4FB9-B40F-59D0A624918C}" type="pres">
      <dgm:prSet presAssocID="{9C2C1747-F183-4A8A-A160-579125B186AD}" presName="parentLin" presStyleCnt="0"/>
      <dgm:spPr/>
    </dgm:pt>
    <dgm:pt modelId="{EF8CA9B2-9302-4433-98E5-EE0542EDA26B}" type="pres">
      <dgm:prSet presAssocID="{9C2C1747-F183-4A8A-A160-579125B186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C7E76C7-3972-4C78-B01C-FCB853D5E656}" type="pres">
      <dgm:prSet presAssocID="{9C2C1747-F183-4A8A-A160-579125B186AD}" presName="parentText" presStyleLbl="node1" presStyleIdx="0" presStyleCnt="3" custScaleX="62498" custScaleY="103034" custLinFactNeighborX="7512" custLinFactNeighborY="-109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5B5EF-6A26-458D-A55C-30CF3D92D358}" type="pres">
      <dgm:prSet presAssocID="{9C2C1747-F183-4A8A-A160-579125B186AD}" presName="negativeSpace" presStyleCnt="0"/>
      <dgm:spPr/>
    </dgm:pt>
    <dgm:pt modelId="{757013A3-DA01-4780-AFF4-FBA9F5F6AAB6}" type="pres">
      <dgm:prSet presAssocID="{9C2C1747-F183-4A8A-A160-579125B186AD}" presName="childText" presStyleLbl="conF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31F7E8-D765-4718-A8A8-C885CBAF3A62}" type="pres">
      <dgm:prSet presAssocID="{246E6B0C-B6A9-4FC4-AEA2-B1C0B8594C8B}" presName="spaceBetweenRectangles" presStyleCnt="0"/>
      <dgm:spPr/>
    </dgm:pt>
    <dgm:pt modelId="{EBBC8563-B42C-4257-9601-9C36EFBCAC72}" type="pres">
      <dgm:prSet presAssocID="{29EC7A27-0A8D-4B47-85B3-A4238E7D3F90}" presName="parentLin" presStyleCnt="0"/>
      <dgm:spPr/>
    </dgm:pt>
    <dgm:pt modelId="{372A99F1-E4C1-4797-B936-F13466176521}" type="pres">
      <dgm:prSet presAssocID="{29EC7A27-0A8D-4B47-85B3-A4238E7D3F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D61E804-62E7-4C1B-8010-44AC94C58855}" type="pres">
      <dgm:prSet presAssocID="{29EC7A27-0A8D-4B47-85B3-A4238E7D3F90}" presName="parentText" presStyleLbl="node1" presStyleIdx="1" presStyleCnt="3" custScaleX="64998" custScaleY="130785" custLinFactNeighborX="-9987" custLinFactNeighborY="1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A665C-9B9A-4113-9EC1-C4F820598267}" type="pres">
      <dgm:prSet presAssocID="{29EC7A27-0A8D-4B47-85B3-A4238E7D3F90}" presName="negativeSpace" presStyleCnt="0"/>
      <dgm:spPr/>
    </dgm:pt>
    <dgm:pt modelId="{D9FBBF6D-AAC0-4444-BAD4-67437BCDABDD}" type="pres">
      <dgm:prSet presAssocID="{29EC7A27-0A8D-4B47-85B3-A4238E7D3F9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BD616-8212-41A9-AACF-B8EFA4EA402F}" type="pres">
      <dgm:prSet presAssocID="{5C5D1155-080D-4265-98BE-F5EC803C713B}" presName="spaceBetweenRectangles" presStyleCnt="0"/>
      <dgm:spPr/>
    </dgm:pt>
    <dgm:pt modelId="{11480976-90F9-47F1-9FFD-DC468E2881DD}" type="pres">
      <dgm:prSet presAssocID="{5C32EB33-BEF9-46F2-BDC4-FE8464D2E003}" presName="parentLin" presStyleCnt="0"/>
      <dgm:spPr/>
    </dgm:pt>
    <dgm:pt modelId="{BE0A997D-2F3F-4F00-9A00-56A07641B71F}" type="pres">
      <dgm:prSet presAssocID="{5C32EB33-BEF9-46F2-BDC4-FE8464D2E00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5831C28-5F11-4695-9C87-0007D0B870F2}" type="pres">
      <dgm:prSet presAssocID="{5C32EB33-BEF9-46F2-BDC4-FE8464D2E003}" presName="parentText" presStyleLbl="node1" presStyleIdx="2" presStyleCnt="3" custScaleX="65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BDC54-B02F-4E75-9B88-13CEA5DEBA35}" type="pres">
      <dgm:prSet presAssocID="{5C32EB33-BEF9-46F2-BDC4-FE8464D2E003}" presName="negativeSpace" presStyleCnt="0"/>
      <dgm:spPr/>
    </dgm:pt>
    <dgm:pt modelId="{30962404-E162-4E79-BEA0-177B0F3518FC}" type="pres">
      <dgm:prSet presAssocID="{5C32EB33-BEF9-46F2-BDC4-FE8464D2E0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3AB0CAF-E585-4DF5-A5D4-E90F44FF829F}" type="presOf" srcId="{9C2C1747-F183-4A8A-A160-579125B186AD}" destId="{EF8CA9B2-9302-4433-98E5-EE0542EDA26B}" srcOrd="0" destOrd="0" presId="urn:microsoft.com/office/officeart/2005/8/layout/list1"/>
    <dgm:cxn modelId="{A240F3A2-E7C0-4D06-83E4-7403D6A21B76}" srcId="{FE8C1491-AE30-4D80-9A7C-76CC72D175F2}" destId="{29EC7A27-0A8D-4B47-85B3-A4238E7D3F90}" srcOrd="1" destOrd="0" parTransId="{E7A32A76-C70D-4AF8-8FD0-B8CC50C51A63}" sibTransId="{5C5D1155-080D-4265-98BE-F5EC803C713B}"/>
    <dgm:cxn modelId="{CB880A28-38BE-40E4-AD08-3A6BBEF80684}" srcId="{FE8C1491-AE30-4D80-9A7C-76CC72D175F2}" destId="{9C2C1747-F183-4A8A-A160-579125B186AD}" srcOrd="0" destOrd="0" parTransId="{78BED2D5-B30A-456D-9C40-9C00433300DE}" sibTransId="{246E6B0C-B6A9-4FC4-AEA2-B1C0B8594C8B}"/>
    <dgm:cxn modelId="{2D89D075-1712-4412-9505-891A7B8480AC}" srcId="{FE8C1491-AE30-4D80-9A7C-76CC72D175F2}" destId="{5C32EB33-BEF9-46F2-BDC4-FE8464D2E003}" srcOrd="2" destOrd="0" parTransId="{32083F0C-4E76-4939-8795-31A9B04985EA}" sibTransId="{4104BFBB-61D7-4EA4-922F-DC10146B0995}"/>
    <dgm:cxn modelId="{ABA4C506-4F6A-4DED-A582-90D5049ABC6D}" type="presOf" srcId="{5C32EB33-BEF9-46F2-BDC4-FE8464D2E003}" destId="{95831C28-5F11-4695-9C87-0007D0B870F2}" srcOrd="1" destOrd="0" presId="urn:microsoft.com/office/officeart/2005/8/layout/list1"/>
    <dgm:cxn modelId="{9607857F-62BA-407A-B85A-9301ED6B883D}" type="presOf" srcId="{29EC7A27-0A8D-4B47-85B3-A4238E7D3F90}" destId="{9D61E804-62E7-4C1B-8010-44AC94C58855}" srcOrd="1" destOrd="0" presId="urn:microsoft.com/office/officeart/2005/8/layout/list1"/>
    <dgm:cxn modelId="{D51DAF9D-5203-405E-8788-05087B394E4A}" type="presOf" srcId="{29EC7A27-0A8D-4B47-85B3-A4238E7D3F90}" destId="{372A99F1-E4C1-4797-B936-F13466176521}" srcOrd="0" destOrd="0" presId="urn:microsoft.com/office/officeart/2005/8/layout/list1"/>
    <dgm:cxn modelId="{B754EC04-5BAB-410D-B6DB-D8B1A3AEF2B2}" type="presOf" srcId="{9C2C1747-F183-4A8A-A160-579125B186AD}" destId="{7C7E76C7-3972-4C78-B01C-FCB853D5E656}" srcOrd="1" destOrd="0" presId="urn:microsoft.com/office/officeart/2005/8/layout/list1"/>
    <dgm:cxn modelId="{1222F311-038D-4C95-BB05-F4A6C97DDE0E}" type="presOf" srcId="{5C32EB33-BEF9-46F2-BDC4-FE8464D2E003}" destId="{BE0A997D-2F3F-4F00-9A00-56A07641B71F}" srcOrd="0" destOrd="0" presId="urn:microsoft.com/office/officeart/2005/8/layout/list1"/>
    <dgm:cxn modelId="{9301F94B-34C8-4551-AEF0-03D26C7B84DC}" type="presOf" srcId="{FE8C1491-AE30-4D80-9A7C-76CC72D175F2}" destId="{520412B4-8461-4D00-B7DD-E2C0B11A0740}" srcOrd="0" destOrd="0" presId="urn:microsoft.com/office/officeart/2005/8/layout/list1"/>
    <dgm:cxn modelId="{8ED2DEC9-84CC-4E66-A898-F037EF7C4F27}" type="presParOf" srcId="{520412B4-8461-4D00-B7DD-E2C0B11A0740}" destId="{499EE5E8-68B8-4FB9-B40F-59D0A624918C}" srcOrd="0" destOrd="0" presId="urn:microsoft.com/office/officeart/2005/8/layout/list1"/>
    <dgm:cxn modelId="{02E9B124-8CF6-499A-9352-114E87630739}" type="presParOf" srcId="{499EE5E8-68B8-4FB9-B40F-59D0A624918C}" destId="{EF8CA9B2-9302-4433-98E5-EE0542EDA26B}" srcOrd="0" destOrd="0" presId="urn:microsoft.com/office/officeart/2005/8/layout/list1"/>
    <dgm:cxn modelId="{D84ED30D-73BD-47C5-95AF-5CB259A094A5}" type="presParOf" srcId="{499EE5E8-68B8-4FB9-B40F-59D0A624918C}" destId="{7C7E76C7-3972-4C78-B01C-FCB853D5E656}" srcOrd="1" destOrd="0" presId="urn:microsoft.com/office/officeart/2005/8/layout/list1"/>
    <dgm:cxn modelId="{957BB6D8-EFA5-4842-BD57-F0C4A9768968}" type="presParOf" srcId="{520412B4-8461-4D00-B7DD-E2C0B11A0740}" destId="{F685B5EF-6A26-458D-A55C-30CF3D92D358}" srcOrd="1" destOrd="0" presId="urn:microsoft.com/office/officeart/2005/8/layout/list1"/>
    <dgm:cxn modelId="{1DD8034D-D47F-4BB1-8551-5B9ED03E2485}" type="presParOf" srcId="{520412B4-8461-4D00-B7DD-E2C0B11A0740}" destId="{757013A3-DA01-4780-AFF4-FBA9F5F6AAB6}" srcOrd="2" destOrd="0" presId="urn:microsoft.com/office/officeart/2005/8/layout/list1"/>
    <dgm:cxn modelId="{2B940156-984F-4E56-A735-F9D4ED954776}" type="presParOf" srcId="{520412B4-8461-4D00-B7DD-E2C0B11A0740}" destId="{5231F7E8-D765-4718-A8A8-C885CBAF3A62}" srcOrd="3" destOrd="0" presId="urn:microsoft.com/office/officeart/2005/8/layout/list1"/>
    <dgm:cxn modelId="{9A51D2D9-DA4B-4605-B962-CD199FFFFC58}" type="presParOf" srcId="{520412B4-8461-4D00-B7DD-E2C0B11A0740}" destId="{EBBC8563-B42C-4257-9601-9C36EFBCAC72}" srcOrd="4" destOrd="0" presId="urn:microsoft.com/office/officeart/2005/8/layout/list1"/>
    <dgm:cxn modelId="{AB815DA1-E5E0-4213-9D23-3011293D5429}" type="presParOf" srcId="{EBBC8563-B42C-4257-9601-9C36EFBCAC72}" destId="{372A99F1-E4C1-4797-B936-F13466176521}" srcOrd="0" destOrd="0" presId="urn:microsoft.com/office/officeart/2005/8/layout/list1"/>
    <dgm:cxn modelId="{DD0DB73C-6491-4268-AD3D-EC671AA71635}" type="presParOf" srcId="{EBBC8563-B42C-4257-9601-9C36EFBCAC72}" destId="{9D61E804-62E7-4C1B-8010-44AC94C58855}" srcOrd="1" destOrd="0" presId="urn:microsoft.com/office/officeart/2005/8/layout/list1"/>
    <dgm:cxn modelId="{EDF2EAEC-2ED0-4C5B-9367-20CA934F6CFD}" type="presParOf" srcId="{520412B4-8461-4D00-B7DD-E2C0B11A0740}" destId="{E37A665C-9B9A-4113-9EC1-C4F820598267}" srcOrd="5" destOrd="0" presId="urn:microsoft.com/office/officeart/2005/8/layout/list1"/>
    <dgm:cxn modelId="{2FEEAAD3-E0F0-4ADB-901A-3B3658BD0044}" type="presParOf" srcId="{520412B4-8461-4D00-B7DD-E2C0B11A0740}" destId="{D9FBBF6D-AAC0-4444-BAD4-67437BCDABDD}" srcOrd="6" destOrd="0" presId="urn:microsoft.com/office/officeart/2005/8/layout/list1"/>
    <dgm:cxn modelId="{E841E93D-1751-480A-9970-FDEA09117992}" type="presParOf" srcId="{520412B4-8461-4D00-B7DD-E2C0B11A0740}" destId="{E3FBD616-8212-41A9-AACF-B8EFA4EA402F}" srcOrd="7" destOrd="0" presId="urn:microsoft.com/office/officeart/2005/8/layout/list1"/>
    <dgm:cxn modelId="{6C4DB9E3-1B7D-481A-BE61-EA345FF6AB3A}" type="presParOf" srcId="{520412B4-8461-4D00-B7DD-E2C0B11A0740}" destId="{11480976-90F9-47F1-9FFD-DC468E2881DD}" srcOrd="8" destOrd="0" presId="urn:microsoft.com/office/officeart/2005/8/layout/list1"/>
    <dgm:cxn modelId="{F44A6535-1231-41E1-8B13-261A6D23CC8E}" type="presParOf" srcId="{11480976-90F9-47F1-9FFD-DC468E2881DD}" destId="{BE0A997D-2F3F-4F00-9A00-56A07641B71F}" srcOrd="0" destOrd="0" presId="urn:microsoft.com/office/officeart/2005/8/layout/list1"/>
    <dgm:cxn modelId="{F97E601D-32F0-4CAB-AF81-C2125DCB4EA6}" type="presParOf" srcId="{11480976-90F9-47F1-9FFD-DC468E2881DD}" destId="{95831C28-5F11-4695-9C87-0007D0B870F2}" srcOrd="1" destOrd="0" presId="urn:microsoft.com/office/officeart/2005/8/layout/list1"/>
    <dgm:cxn modelId="{BDF1B611-4D3A-4B59-B8C4-00B0ABE416E4}" type="presParOf" srcId="{520412B4-8461-4D00-B7DD-E2C0B11A0740}" destId="{A80BDC54-B02F-4E75-9B88-13CEA5DEBA35}" srcOrd="9" destOrd="0" presId="urn:microsoft.com/office/officeart/2005/8/layout/list1"/>
    <dgm:cxn modelId="{CB4DA5A2-5B2A-4507-89E4-6AA9336929CE}" type="presParOf" srcId="{520412B4-8461-4D00-B7DD-E2C0B11A0740}" destId="{30962404-E162-4E79-BEA0-177B0F3518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D837D-861B-46BA-9CFA-86C1937BBDCE}">
      <dsp:nvSpPr>
        <dsp:cNvPr id="0" name=""/>
        <dsp:cNvSpPr/>
      </dsp:nvSpPr>
      <dsp:spPr>
        <a:xfrm>
          <a:off x="753399" y="-253507"/>
          <a:ext cx="6985665" cy="1126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Адаптированная основная образовательная программа дошкольного образования  детей с ЗПР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6395" y="-220511"/>
        <a:ext cx="6919673" cy="1060562"/>
      </dsp:txXfrm>
    </dsp:sp>
    <dsp:sp modelId="{C40816FB-AF64-4DC8-A54A-C833B360E716}">
      <dsp:nvSpPr>
        <dsp:cNvPr id="0" name=""/>
        <dsp:cNvSpPr/>
      </dsp:nvSpPr>
      <dsp:spPr>
        <a:xfrm rot="5400000">
          <a:off x="6638568" y="790983"/>
          <a:ext cx="713729" cy="41764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6763862" y="874513"/>
        <a:ext cx="463142" cy="250587"/>
      </dsp:txXfrm>
    </dsp:sp>
    <dsp:sp modelId="{4DBB4D4A-7A53-4DDA-848F-D5CBBB173BEA}">
      <dsp:nvSpPr>
        <dsp:cNvPr id="0" name=""/>
        <dsp:cNvSpPr/>
      </dsp:nvSpPr>
      <dsp:spPr>
        <a:xfrm>
          <a:off x="2707895" y="1279600"/>
          <a:ext cx="2622506" cy="2216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Алтай – сказочный край»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(экологическое воспитание)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2820" y="1344525"/>
        <a:ext cx="2492656" cy="2086849"/>
      </dsp:txXfrm>
    </dsp:sp>
    <dsp:sp modelId="{94F91C0B-466A-4B13-95EF-A2761C7D5EEE}">
      <dsp:nvSpPr>
        <dsp:cNvPr id="0" name=""/>
        <dsp:cNvSpPr/>
      </dsp:nvSpPr>
      <dsp:spPr>
        <a:xfrm rot="5400001" flipV="1">
          <a:off x="3690842" y="881190"/>
          <a:ext cx="815966" cy="339472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3792684" y="949084"/>
        <a:ext cx="612282" cy="203684"/>
      </dsp:txXfrm>
    </dsp:sp>
    <dsp:sp modelId="{3B9D5C38-30E7-4404-B478-4C49F9D530CA}">
      <dsp:nvSpPr>
        <dsp:cNvPr id="0" name=""/>
        <dsp:cNvSpPr/>
      </dsp:nvSpPr>
      <dsp:spPr>
        <a:xfrm>
          <a:off x="151889" y="1276792"/>
          <a:ext cx="2348439" cy="2222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«Дом, в котором я живу»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(духовно - нравственное и гражданско-патриотическое воспитание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977" y="1341880"/>
        <a:ext cx="2218263" cy="2092099"/>
      </dsp:txXfrm>
    </dsp:sp>
    <dsp:sp modelId="{161FF01F-4671-4855-B787-6A3B60D8630B}">
      <dsp:nvSpPr>
        <dsp:cNvPr id="0" name=""/>
        <dsp:cNvSpPr/>
      </dsp:nvSpPr>
      <dsp:spPr>
        <a:xfrm rot="16247485">
          <a:off x="1138442" y="738418"/>
          <a:ext cx="768161" cy="32533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236043" y="803486"/>
        <a:ext cx="572959" cy="195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013A3-DA01-4780-AFF4-FBA9F5F6AAB6}">
      <dsp:nvSpPr>
        <dsp:cNvPr id="0" name=""/>
        <dsp:cNvSpPr/>
      </dsp:nvSpPr>
      <dsp:spPr>
        <a:xfrm>
          <a:off x="0" y="513347"/>
          <a:ext cx="8229600" cy="8064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E76C7-3972-4C78-B01C-FCB853D5E656}">
      <dsp:nvSpPr>
        <dsp:cNvPr id="0" name=""/>
        <dsp:cNvSpPr/>
      </dsp:nvSpPr>
      <dsp:spPr>
        <a:xfrm>
          <a:off x="442390" y="0"/>
          <a:ext cx="3600334" cy="9733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Целевой раздел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9903" y="47513"/>
        <a:ext cx="3505308" cy="878274"/>
      </dsp:txXfrm>
    </dsp:sp>
    <dsp:sp modelId="{D9FBBF6D-AAC0-4444-BAD4-67437BCDABDD}">
      <dsp:nvSpPr>
        <dsp:cNvPr id="0" name=""/>
        <dsp:cNvSpPr/>
      </dsp:nvSpPr>
      <dsp:spPr>
        <a:xfrm>
          <a:off x="0" y="2255674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61E804-62E7-4C1B-8010-44AC94C58855}">
      <dsp:nvSpPr>
        <dsp:cNvPr id="0" name=""/>
        <dsp:cNvSpPr/>
      </dsp:nvSpPr>
      <dsp:spPr>
        <a:xfrm>
          <a:off x="370385" y="1509305"/>
          <a:ext cx="3744352" cy="123544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Содержательный раздел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0695" y="1569615"/>
        <a:ext cx="3623732" cy="1114827"/>
      </dsp:txXfrm>
    </dsp:sp>
    <dsp:sp modelId="{30962404-E162-4E79-BEA0-177B0F3518FC}">
      <dsp:nvSpPr>
        <dsp:cNvPr id="0" name=""/>
        <dsp:cNvSpPr/>
      </dsp:nvSpPr>
      <dsp:spPr>
        <a:xfrm>
          <a:off x="0" y="3707194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31C28-5F11-4695-9C87-0007D0B870F2}">
      <dsp:nvSpPr>
        <dsp:cNvPr id="0" name=""/>
        <dsp:cNvSpPr/>
      </dsp:nvSpPr>
      <dsp:spPr>
        <a:xfrm>
          <a:off x="411480" y="3234874"/>
          <a:ext cx="3744525" cy="9446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Организационный раздел</a:t>
          </a:r>
          <a:endParaRPr lang="ru-RU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594" y="3280988"/>
        <a:ext cx="3652297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93EA9-BD04-4E6C-8E0E-4CBD610D3551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0ECAE-2EAC-495F-8A63-5A5814331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FBEAC7"/>
            </a:gs>
            <a:gs pos="89000">
              <a:srgbClr val="FEE7F2"/>
            </a:gs>
            <a:gs pos="99000">
              <a:srgbClr val="FAC77D"/>
            </a:gs>
            <a:gs pos="100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214554"/>
            <a:ext cx="7772400" cy="11424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5800" y="3857629"/>
            <a:ext cx="7772400" cy="953682"/>
          </a:xfrm>
        </p:spPr>
        <p:txBody>
          <a:bodyPr>
            <a:normAutofit fontScale="25000" lnSpcReduction="20000"/>
          </a:bodyPr>
          <a:lstStyle/>
          <a:p>
            <a:endParaRPr lang="ru-RU" sz="7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Рогозина М.Н., </a:t>
            </a:r>
          </a:p>
          <a:p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endParaRPr lang="ru-RU" sz="7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Рубцовск, 2021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«Детский сад компенсирующего вида №14 «Василёк»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города Рубцовска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785926"/>
            <a:ext cx="72866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Разработка адаптированной основной образовательной программы дошкольного образования детей с задержкой психического развития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(из опыта работы)</a:t>
            </a:r>
          </a:p>
        </p:txBody>
      </p:sp>
    </p:spTree>
    <p:extLst>
      <p:ext uri="{BB962C8B-B14F-4D97-AF65-F5344CB8AC3E}">
        <p14:creationId xmlns:p14="http://schemas.microsoft.com/office/powerpoint/2010/main" val="42821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500726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1.1.Пояснительная записка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1.1.1. Цели, задачи, механизмы адаптации, условия реализации Программы.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1.1.2. Основные принципы реализации Программы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1.1.3. Особенности развития детей дошкольного возраста с ЗПР.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1.1.4. Значимые для разработки и реализации Программы характеристики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1.2. Планируемые результаты освоения Программы.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1.2.1.	Целевые ориентиры на этапе завершения дошкольного образования.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1.2.2.	Планируемые результаты освоения Программы в старшем дошкольном возрасте.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1.2.3.      Целевые ориентиры дошкольного образования в соответствии с частью, формируемой участниками образовательных отношений.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1.3. Развивающее оценивание качества образовательной деятельности по Программе.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Целевой раздел программы содержит: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0364" y="2786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9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81328"/>
            <a:ext cx="840108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Программа направлена на проектирование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коррекционно­развивающей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психолого-педагогической работы, максимально обеспечивающей создание условий для развития ребенка с ЗПР, его позитивной социализации, личностного развития, развития инициативы и творческих способностей на основе сотрудничества со взрослыми и сверстниками в соответствующих возрасту видах деятельности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и задачи реализации адаптированной основной образовательной программы дошкольного образования детей с ЗПР</a:t>
            </a:r>
            <a:endParaRPr lang="ru-RU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рисунки-2\анимац. чел\16211588806672856a2a88ca5c6aed8ed204052ee48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667" b="90000" l="9973" r="89757">
                        <a14:foregroundMark x1="61995" y1="16889" x2="61995" y2="16889"/>
                        <a14:foregroundMark x1="63881" y1="14667" x2="63881" y2="14667"/>
                        <a14:foregroundMark x1="70620" y1="13333" x2="70620" y2="13333"/>
                        <a14:foregroundMark x1="76011" y1="14889" x2="76011" y2="14889"/>
                        <a14:foregroundMark x1="77628" y1="16444" x2="77628" y2="16444"/>
                        <a14:foregroundMark x1="72776" y1="13333" x2="72776" y2="13333"/>
                        <a14:foregroundMark x1="69003" y1="12222" x2="67655" y2="12222"/>
                        <a14:foregroundMark x1="66038" y1="11556" x2="66038" y2="11556"/>
                        <a14:foregroundMark x1="65768" y1="11556" x2="64690" y2="11556"/>
                        <a14:foregroundMark x1="62264" y1="12222" x2="62264" y2="12222"/>
                        <a14:foregroundMark x1="61995" y1="12667" x2="61995" y2="12667"/>
                        <a14:foregroundMark x1="60916" y1="13778" x2="60916" y2="13778"/>
                        <a14:foregroundMark x1="60377" y1="14667" x2="60377" y2="14667"/>
                        <a14:foregroundMark x1="60377" y1="14889" x2="60377" y2="14889"/>
                        <a14:foregroundMark x1="67116" y1="17111" x2="67925" y2="17111"/>
                        <a14:foregroundMark x1="69272" y1="17111" x2="70620" y2="18667"/>
                        <a14:foregroundMark x1="71429" y1="20444" x2="71429" y2="21333"/>
                        <a14:foregroundMark x1="71429" y1="22000" x2="71429" y2="22000"/>
                        <a14:foregroundMark x1="71429" y1="22667" x2="71429" y2="22667"/>
                        <a14:foregroundMark x1="27763" y1="45333" x2="27763" y2="45333"/>
                        <a14:foregroundMark x1="24798" y1="40000" x2="24798" y2="40000"/>
                        <a14:foregroundMark x1="15903" y1="19333" x2="15903" y2="19333"/>
                        <a14:foregroundMark x1="13208" y1="14889" x2="13208" y2="14889"/>
                        <a14:foregroundMark x1="12129" y1="12444" x2="12129" y2="12444"/>
                        <a14:foregroundMark x1="11860" y1="11333" x2="11860" y2="1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429132"/>
            <a:ext cx="2143140" cy="242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</a:pPr>
            <a:r>
              <a:rPr lang="ru-RU" sz="2900" b="1" dirty="0" smtClean="0">
                <a:latin typeface="Times New Roman"/>
                <a:ea typeface="Calibri"/>
                <a:cs typeface="Times New Roman"/>
              </a:rPr>
              <a:t>Вводный (сентябрь)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/>
              <a:buNone/>
            </a:pPr>
            <a:r>
              <a:rPr lang="ru-RU" sz="2900" b="1" dirty="0" smtClean="0">
                <a:latin typeface="Times New Roman"/>
                <a:ea typeface="Calibri"/>
                <a:cs typeface="Times New Roman"/>
              </a:rPr>
              <a:t>           -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определение уровня развития воспитанников и составление индивидуальных планов сопровождения на воспитанников и индивидуального образовательного маршрута для детей-инвалидов.</a:t>
            </a:r>
            <a:endParaRPr lang="ru-RU" sz="29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</a:pPr>
            <a:r>
              <a:rPr lang="ru-RU" sz="2900" b="1" dirty="0" smtClean="0">
                <a:latin typeface="Times New Roman"/>
                <a:ea typeface="Calibri"/>
                <a:cs typeface="Times New Roman"/>
              </a:rPr>
              <a:t>Промежуточный (январь)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/>
              <a:buNone/>
            </a:pPr>
            <a:r>
              <a:rPr lang="ru-RU" sz="2900" b="1" dirty="0" smtClean="0">
                <a:latin typeface="Times New Roman"/>
                <a:ea typeface="Calibri"/>
                <a:cs typeface="Times New Roman"/>
              </a:rPr>
              <a:t>          -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динамика развития воспитанников и корректировка индивидуальных планов и программ</a:t>
            </a:r>
            <a:endParaRPr lang="ru-RU" sz="2900" dirty="0" smtClean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FF0000"/>
              </a:buClr>
              <a:buFont typeface="Wingdings"/>
              <a:buChar char=""/>
            </a:pPr>
            <a:r>
              <a:rPr lang="ru-RU" sz="2900" b="1" dirty="0" smtClean="0">
                <a:latin typeface="Times New Roman"/>
                <a:ea typeface="Calibri"/>
                <a:cs typeface="Times New Roman"/>
              </a:rPr>
              <a:t>Итоговый (май)</a:t>
            </a:r>
          </a:p>
          <a:p>
            <a:pPr marL="342900" lvl="0" indent="-342900" algn="just">
              <a:buClr>
                <a:srgbClr val="FF0000"/>
              </a:buClr>
              <a:buNone/>
            </a:pPr>
            <a:r>
              <a:rPr lang="ru-RU" sz="2900" b="1" dirty="0" smtClean="0">
                <a:latin typeface="Times New Roman"/>
                <a:ea typeface="Calibri"/>
                <a:cs typeface="Times New Roman"/>
              </a:rPr>
              <a:t>         -  </a:t>
            </a:r>
            <a:r>
              <a:rPr lang="ru-RU" sz="2900" dirty="0" smtClean="0">
                <a:latin typeface="Times New Roman"/>
                <a:ea typeface="Calibri"/>
                <a:cs typeface="Times New Roman"/>
              </a:rPr>
              <a:t>мониторинг развития воспитанников </a:t>
            </a:r>
          </a:p>
          <a:p>
            <a:pPr marL="342900" lvl="0" indent="-342900" algn="just">
              <a:buClr>
                <a:srgbClr val="FF0000"/>
              </a:buClr>
              <a:buNone/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          - составление характеристики  на выпускников</a:t>
            </a:r>
          </a:p>
          <a:p>
            <a:pPr marL="342900" lvl="0" indent="-342900">
              <a:buClr>
                <a:srgbClr val="FF0000"/>
              </a:buClr>
              <a:buNone/>
            </a:pPr>
            <a:r>
              <a:rPr lang="ru-RU" sz="2900" dirty="0" smtClean="0">
                <a:latin typeface="Times New Roman"/>
                <a:ea typeface="Calibri"/>
                <a:cs typeface="Times New Roman"/>
              </a:rPr>
              <a:t>          - определение дальнейшего образовательного маршрута</a:t>
            </a:r>
            <a:endParaRPr lang="ru-RU" sz="29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Правила психолого-педагогической диагностики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495455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образовательной деятельности в соответствии с направлениями развития ребёнка, представленными в пяти образовательных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вариативных форм, способов, методов и средств реализации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АООП ДО детей с ЗПР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учётом возрастных, психофизических, индивидуальных особенностей, возможностей и интересов, особых образовательных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потребностей.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образовательной деятельности разных видов и культурных практик.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Способы и направления поддержки детской инициативы.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Реализация комплексно-тематического принципа построения образовательного процесса.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взаимодействия взрослых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детьми, социумом.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Содержательный 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раздел содержит: </a:t>
            </a:r>
            <a:br>
              <a:rPr lang="ru-RU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«Познавательное развитие»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«Речевое развитие»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«Художественно- эстетическое развитие»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«Физическое развитие»</a:t>
            </a:r>
          </a:p>
          <a:p>
            <a:pPr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области: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2981667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 descr="D:\Загрузки\IMG_20190312_10500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928934"/>
            <a:ext cx="2927167" cy="21953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071942"/>
            <a:ext cx="2185973" cy="25678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5072074"/>
            <a:ext cx="2357454" cy="15782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500042"/>
            <a:ext cx="3143271" cy="25819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785786" y="3143248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про неуверенность «Храбрый козленок» (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сказотерапия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28604"/>
            <a:ext cx="2389217" cy="257120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4786314" y="3000372"/>
            <a:ext cx="29289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прошлое одежды» по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«Реке времени»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H:\вода\ф\IMG-20190312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643314"/>
            <a:ext cx="2094420" cy="23163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6500826" y="6014323"/>
            <a:ext cx="2428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«Вода – удивительное вещество»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786190"/>
            <a:ext cx="3916995" cy="23215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" name="Прямоугольник 11"/>
          <p:cNvSpPr/>
          <p:nvPr/>
        </p:nvSpPr>
        <p:spPr>
          <a:xfrm>
            <a:off x="1785918" y="6072206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 «Буду в армии служить!»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49545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развивающей работы с детьми с ЗПР, которая включает в себя:</a:t>
            </a:r>
          </a:p>
          <a:p>
            <a:pPr marL="449580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Диагностический модуль.</a:t>
            </a:r>
            <a:endParaRPr lang="ru-RU" sz="4400" dirty="0" smtClean="0">
              <a:latin typeface="Times New Roman"/>
              <a:ea typeface="Times New Roman"/>
            </a:endParaRPr>
          </a:p>
          <a:p>
            <a:pPr marL="449580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Коррекционно-развивающий модуль:</a:t>
            </a:r>
            <a:endParaRPr lang="ru-RU" sz="4400" dirty="0" smtClean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"/>
            </a:pPr>
            <a:r>
              <a:rPr lang="ru-RU" sz="2400" dirty="0" smtClean="0">
                <a:latin typeface="Times New Roman"/>
                <a:ea typeface="Times New Roman"/>
              </a:rPr>
              <a:t>Комплексные коррекционно-развивающие занятия.</a:t>
            </a:r>
            <a:endParaRPr lang="ru-RU" sz="4000" dirty="0" smtClean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"/>
            </a:pPr>
            <a:r>
              <a:rPr lang="ru-RU" sz="2400" dirty="0" smtClean="0">
                <a:latin typeface="Times New Roman"/>
                <a:ea typeface="Times New Roman"/>
              </a:rPr>
              <a:t>Коррекционная ритмика</a:t>
            </a:r>
            <a:endParaRPr lang="ru-RU" sz="4000" dirty="0" smtClean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"/>
            </a:pPr>
            <a:r>
              <a:rPr lang="ru-RU" sz="2400" dirty="0" smtClean="0">
                <a:latin typeface="Times New Roman"/>
                <a:ea typeface="Times New Roman"/>
              </a:rPr>
              <a:t>Психолого-педагогическое развитие ребенка.</a:t>
            </a:r>
            <a:endParaRPr lang="ru-RU" sz="4000" dirty="0" smtClean="0">
              <a:latin typeface="Times New Roman"/>
              <a:ea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"/>
            </a:pPr>
            <a:r>
              <a:rPr lang="ru-RU" sz="2400" dirty="0" smtClean="0">
                <a:latin typeface="Times New Roman"/>
                <a:ea typeface="Times New Roman"/>
              </a:rPr>
              <a:t>Логопедическая работа.</a:t>
            </a:r>
          </a:p>
          <a:p>
            <a:pPr marL="742950" lvl="1" indent="-285750"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Социально-педагогический модуль. Особенности взаимодействия педагогического коллектива с семьями воспитанников.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Консультативно-просветительский модуль.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"/>
            </a:pPr>
            <a:endParaRPr lang="ru-RU" sz="4000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Содержательный 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раздел содержит: </a:t>
            </a:r>
            <a:br>
              <a:rPr lang="ru-RU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4282" y="980728"/>
            <a:ext cx="8786874" cy="5448668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Психолого-педагогические условия, обеспечивающие развитие ребенка с ЗПР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Особенности традиционных событий, праздников,  мероприятий.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Организация   развивающей предметно-пространственной среды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Кадровые условия реализации Программы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Материально-техническое обеспечение  Программы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Финансовые условия реализации Программы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Планирование образовательной деятельности: учебный план, годовой календарный учебный график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Организация режима пребывания детей в образовательном учреждении.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Перспективы работы по совершенствованию и развитию содержания Программы  и обеспечивающих ее реализацию нормативно-правовых, финансовых, научно-методических, кадровых, информационных и материально-технических ресурсов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Перечень нормативных и нормативно-методических документов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Перечень литературных источников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20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Организационный раздел содержит: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4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Взаимодействие с родителями  воспитанников</a:t>
            </a:r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3643338" cy="2857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285721" y="4068906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практикум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071546"/>
            <a:ext cx="3514970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Прямоугольник 6"/>
          <p:cNvSpPr/>
          <p:nvPr/>
        </p:nvSpPr>
        <p:spPr>
          <a:xfrm rot="10800000" flipV="1">
            <a:off x="4857752" y="4250537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519526"/>
            <a:ext cx="2900368" cy="23384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Прямоугольник 8"/>
          <p:cNvSpPr/>
          <p:nvPr/>
        </p:nvSpPr>
        <p:spPr>
          <a:xfrm flipH="1">
            <a:off x="6357941" y="6286520"/>
            <a:ext cx="2000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Высокие показатели усвоения адаптированной основной образовательной программы дошкольного образования детей с ЗПР воспитанниками ДОУ. Так в прошлом году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детей усвоил программу на  среднем и высоком уровне.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Из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выпускников:</a:t>
            </a: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Обучение по основной общеобразовательной программе  – 6 детей</a:t>
            </a: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Обучение по адаптированной основной общеобразовательной программе для обучающихся с ЗПР – 7 детей</a:t>
            </a:r>
          </a:p>
          <a:p>
            <a:pPr lvl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Обучение по адаптированной основной общеобразовательной программе для обучающихся с РАС – 3 ребёнка</a:t>
            </a:r>
          </a:p>
          <a:p>
            <a:pPr lvl="0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Удовлетворенность родителей работой детского сада составляет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родителей</a:t>
            </a:r>
          </a:p>
          <a:p>
            <a:pPr marL="342900" lvl="0" indent="-342900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Присвоение статуса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инновационной федеральной площадки</a:t>
            </a:r>
            <a:endParaRPr lang="ru-RU" sz="26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endParaRPr lang="ru-RU" sz="3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14744" y="2357430"/>
            <a:ext cx="4972056" cy="35784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Оно касается: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ограниченными возможностями здоровья,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социальными проблемами;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одаренных детей.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400" b="0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«дети с особыми образовательными потребностями» </a:t>
            </a:r>
            <a:r>
              <a:rPr lang="ru-RU" sz="2400" b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охватывает всех воспитанников, чьи образовательные проблемы выходят за пределы общепринятой нормы</a:t>
            </a:r>
            <a:endParaRPr lang="ru-RU" sz="2400" b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00372"/>
            <a:ext cx="328611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357431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81328"/>
            <a:ext cx="8472518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Федеральный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закон «Об образовании в Российской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29 декабря 2012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Ч.1 ст.79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«…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образования и условия организации обучения и воспитания обучающихся с ограниченными возможностями здоровья 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определяются адаптированной образовательной программой,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а для инвалидов также в соответствии с индивидуальной программой реабилитации инвалида».</a:t>
            </a:r>
          </a:p>
          <a:p>
            <a:pPr marL="109728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Федеральный государственный образовательный стандарт дошкольного образования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Приказ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Министерства просвещения  РФ «Об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утверждении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Порядка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31.07.2020 №373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«Санитарно-эпидемиологические требования к организациям воспитания, отдыха и оздоровления молодежи»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(СанПиН 2.4.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3648-20)от 28.09.2020г.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Распоряжение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Минпросввещения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РФ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06.08.2020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Р-75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 утверждении примерного Положения об оказании логопедической помощи в организациях, осуществляющих образовательную деятельность»</a:t>
            </a:r>
          </a:p>
          <a:p>
            <a:pPr marL="109728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Примерные адаптированные образовательные программы дошкольного образования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Нормативно-правовые основания разработки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адаптированной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для ребенка с ограниченными возможностями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здоровья в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дошкольной образовательной организации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0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72608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Адаптированная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09728" indent="0">
              <a:buNone/>
            </a:pP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образовательная программа, адаптированная для обучения лиц с ограниченными возможностями здоровья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(лица с нарушениями слуха, зрения, опорно-двигательного аппарата, с нарушениями речи,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интеллекта)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детей- инвалидов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 учетом особенностей их психофизического развития, индивидуальных возможностей и при необходимости, обеспечивающая коррекцию нарушений развития и социальную адаптацию указанных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лиц.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15616" y="1214422"/>
            <a:ext cx="7416824" cy="34290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Примерные адаптированные образовательные программы дошкольного образования расположены на сайте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://fgosreestr.ru/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500034" y="1357298"/>
            <a:ext cx="8043890" cy="4519440"/>
          </a:xfr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2910" y="116631"/>
            <a:ext cx="8072494" cy="102635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Адаптированные основные образовательные программы дошкольного образования</a:t>
            </a:r>
            <a:endParaRPr lang="ru-RU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1412776"/>
            <a:ext cx="763284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АООП ДО слабослышащих и позднооглохших детей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55576" y="1916832"/>
            <a:ext cx="7632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АООП ДО глухих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5576" y="2351241"/>
            <a:ext cx="7632848" cy="2880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АООП ДО детей с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амблиопией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косоглазием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5576" y="2780928"/>
            <a:ext cx="763284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АООП ДО слабовидящих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5576" y="3212976"/>
            <a:ext cx="7632848" cy="360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АООП ДО слепых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5576" y="3717032"/>
            <a:ext cx="763284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АООП ДО детей с умственной отсталостью (интеллектуальными нарушениями)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55576" y="4365104"/>
            <a:ext cx="763284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АООП ДО детей с нарушениями опорно-двигательного аппарата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5576" y="5013176"/>
            <a:ext cx="7632848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АООП ДО детей с тяжелыми нарушениями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8534" y="5415628"/>
            <a:ext cx="7632848" cy="5137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АООП ДО детей с задержкой психического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4211960" y="1027508"/>
            <a:ext cx="484632" cy="472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5"/>
          <p:cNvSpPr>
            <a:spLocks noGrp="1"/>
          </p:cNvSpPr>
          <p:nvPr>
            <p:ph idx="1"/>
          </p:nvPr>
        </p:nvSpPr>
        <p:spPr>
          <a:xfrm>
            <a:off x="928662" y="1928802"/>
            <a:ext cx="7143747" cy="3956054"/>
          </a:xfrm>
          <a:solidFill>
            <a:schemeClr val="bg2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Aft>
                <a:spcPts val="1000"/>
              </a:spcAft>
              <a:buNone/>
            </a:pPr>
            <a:endParaRPr lang="ru-RU" sz="20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Разработаны новые примерные программы дошкольного образования 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923928" y="1196752"/>
            <a:ext cx="484632" cy="589173"/>
          </a:xfrm>
          <a:prstGeom prst="downArrow">
            <a:avLst>
              <a:gd name="adj1" fmla="val 4007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500438"/>
            <a:ext cx="71287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АООП ДО детей, перенесших операцию по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кохлеарной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имплантации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929198"/>
            <a:ext cx="710086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АООП ДО для диагностических групп раннего и дошкольного возраста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1988840"/>
            <a:ext cx="7128792" cy="868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Примерная АООП ДО детей с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тяжелыми множественными нарушениями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859" y="260648"/>
            <a:ext cx="87016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0952" y="408660"/>
            <a:ext cx="5323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«Василёк»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групп компенсирующей направленности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задержкой психического развития, в возрасте от 4 до 7 лет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 descr="DSCN1128"/>
          <p:cNvPicPr>
            <a:picLocks noChangeAspect="1" noChangeArrowheads="1"/>
          </p:cNvPicPr>
          <p:nvPr/>
        </p:nvPicPr>
        <p:blipFill>
          <a:blip r:embed="rId2" cstate="print"/>
          <a:srcRect r="2880"/>
          <a:stretch>
            <a:fillRect/>
          </a:stretch>
        </p:blipFill>
        <p:spPr bwMode="auto">
          <a:xfrm>
            <a:off x="214283" y="142852"/>
            <a:ext cx="3071833" cy="228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734780" y="1928802"/>
            <a:ext cx="44092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программы:</a:t>
            </a:r>
            <a:endParaRPr lang="ru-RU" sz="2800" b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5857884" y="4143381"/>
            <a:ext cx="2857520" cy="2428891"/>
            <a:chOff x="1839567" y="1632805"/>
            <a:chExt cx="3000197" cy="2526143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839567" y="1697251"/>
              <a:ext cx="3000197" cy="246169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2125319" y="1632805"/>
              <a:ext cx="2638224" cy="24499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«Звуковая игротека»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воспитание звуковой культуры речи</a:t>
              </a: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53704307"/>
              </p:ext>
            </p:extLst>
          </p:nvPr>
        </p:nvGraphicFramePr>
        <p:xfrm>
          <a:off x="214282" y="3000372"/>
          <a:ext cx="8572560" cy="3639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135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525820"/>
              </p:ext>
            </p:extLst>
          </p:nvPr>
        </p:nvGraphicFramePr>
        <p:xfrm>
          <a:off x="357158" y="1428736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  АООП ДО ДЕТЕЙ С ЗПР</a:t>
            </a:r>
            <a:endParaRPr lang="ru-RU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315" y="2143116"/>
            <a:ext cx="390929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81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917</TotalTime>
  <Words>955</Words>
  <Application>Microsoft Office PowerPoint</Application>
  <PresentationFormat>Экран (4:3)</PresentationFormat>
  <Paragraphs>171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Открытая</vt:lpstr>
      <vt:lpstr>          </vt:lpstr>
      <vt:lpstr>Понятие «дети с особыми образовательными потребностями» широко охватывает всех воспитанников, чьи образовательные проблемы выходят за пределы общепринятой нормы</vt:lpstr>
      <vt:lpstr>Нормативно-правовые основания разработки  адаптированной образовательной программы для ребенка с ограниченными возможностями здоровья в дошкольной образовательной организации </vt:lpstr>
      <vt:lpstr>Презентация PowerPoint</vt:lpstr>
      <vt:lpstr>Презентация PowerPoint</vt:lpstr>
      <vt:lpstr>Адаптированные основные образовательные программы дошкольного образования</vt:lpstr>
      <vt:lpstr>Разработаны новые примерные программы дошкольного образования   </vt:lpstr>
      <vt:lpstr>Презентация PowerPoint</vt:lpstr>
      <vt:lpstr>СТРУКТУРА   АООП ДО ДЕТЕЙ С ЗПР</vt:lpstr>
      <vt:lpstr>Целевой раздел программы содержит:</vt:lpstr>
      <vt:lpstr>Цели и задачи реализации адаптированной основной образовательной программы дошкольного образования детей с ЗПР</vt:lpstr>
      <vt:lpstr>Правила психолого-педагогической диагностики </vt:lpstr>
      <vt:lpstr> Содержательный раздел содержит:  </vt:lpstr>
      <vt:lpstr>Образовательные области: </vt:lpstr>
      <vt:lpstr>Презентация PowerPoint</vt:lpstr>
      <vt:lpstr> Содержательный раздел содержит:  </vt:lpstr>
      <vt:lpstr>Организационный раздел содержит: </vt:lpstr>
      <vt:lpstr>Взаимодействие с родителями  воспитанников </vt:lpstr>
      <vt:lpstr>Результаты работы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zapryagaev</cp:lastModifiedBy>
  <cp:revision>117</cp:revision>
  <dcterms:created xsi:type="dcterms:W3CDTF">2021-09-14T14:23:54Z</dcterms:created>
  <dcterms:modified xsi:type="dcterms:W3CDTF">2021-11-26T07:43:44Z</dcterms:modified>
</cp:coreProperties>
</file>